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311" r:id="rId5"/>
    <p:sldId id="318" r:id="rId6"/>
    <p:sldId id="263" r:id="rId7"/>
    <p:sldId id="264" r:id="rId8"/>
    <p:sldId id="266" r:id="rId9"/>
    <p:sldId id="274" r:id="rId10"/>
    <p:sldId id="275" r:id="rId11"/>
    <p:sldId id="277" r:id="rId12"/>
    <p:sldId id="304" r:id="rId13"/>
    <p:sldId id="278" r:id="rId14"/>
    <p:sldId id="305" r:id="rId15"/>
    <p:sldId id="30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318"/>
            <p14:sldId id="263"/>
            <p14:sldId id="264"/>
            <p14:sldId id="266"/>
            <p14:sldId id="274"/>
            <p14:sldId id="275"/>
            <p14:sldId id="277"/>
            <p14:sldId id="304"/>
            <p14:sldId id="278"/>
            <p14:sldId id="305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6" autoAdjust="0"/>
    <p:restoredTop sz="86338" autoAdjust="0"/>
  </p:normalViewPr>
  <p:slideViewPr>
    <p:cSldViewPr snapToGrid="0">
      <p:cViewPr varScale="1">
        <p:scale>
          <a:sx n="106" d="100"/>
          <a:sy n="106" d="100"/>
        </p:scale>
        <p:origin x="6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>
            <a:extLst>
              <a:ext uri="{FF2B5EF4-FFF2-40B4-BE49-F238E27FC236}">
                <a16:creationId xmlns:a16="http://schemas.microsoft.com/office/drawing/2014/main" id="{1C27929E-271C-7556-9077-BE7841D66DE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fld id="{C8935165-167E-034C-907F-CDD370E12EA9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3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9459" name="Text Box 1">
            <a:extLst>
              <a:ext uri="{FF2B5EF4-FFF2-40B4-BE49-F238E27FC236}">
                <a16:creationId xmlns:a16="http://schemas.microsoft.com/office/drawing/2014/main" id="{69BB67E9-5468-C40F-C3F1-4903C294584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Text Box 2">
            <a:extLst>
              <a:ext uri="{FF2B5EF4-FFF2-40B4-BE49-F238E27FC236}">
                <a16:creationId xmlns:a16="http://schemas.microsoft.com/office/drawing/2014/main" id="{CFD8802C-4DB0-E298-72F3-7BDF11C12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71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>
            <a:extLst>
              <a:ext uri="{FF2B5EF4-FFF2-40B4-BE49-F238E27FC236}">
                <a16:creationId xmlns:a16="http://schemas.microsoft.com/office/drawing/2014/main" id="{1113E273-7078-1A43-B4FF-4410777C8A6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fld id="{DD587390-A33C-2540-A832-21F282F7E8CD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4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1507" name="Text Box 1">
            <a:extLst>
              <a:ext uri="{FF2B5EF4-FFF2-40B4-BE49-F238E27FC236}">
                <a16:creationId xmlns:a16="http://schemas.microsoft.com/office/drawing/2014/main" id="{927A2D26-A46B-2288-AFA3-CDEB9D00B53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Text Box 2">
            <a:extLst>
              <a:ext uri="{FF2B5EF4-FFF2-40B4-BE49-F238E27FC236}">
                <a16:creationId xmlns:a16="http://schemas.microsoft.com/office/drawing/2014/main" id="{2F87B3C3-1B71-C459-D368-D6E2E6B4EC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71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>
            <a:extLst>
              <a:ext uri="{FF2B5EF4-FFF2-40B4-BE49-F238E27FC236}">
                <a16:creationId xmlns:a16="http://schemas.microsoft.com/office/drawing/2014/main" id="{1B07E038-E036-95CB-04BC-10EAEF115B6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fld id="{2CD01C36-3C2D-9442-918F-78E3954A8C16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5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25603" name="Text Box 1">
            <a:extLst>
              <a:ext uri="{FF2B5EF4-FFF2-40B4-BE49-F238E27FC236}">
                <a16:creationId xmlns:a16="http://schemas.microsoft.com/office/drawing/2014/main" id="{F9AB03CC-DCAF-6F79-7103-29449640EA7A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Text Box 2">
            <a:extLst>
              <a:ext uri="{FF2B5EF4-FFF2-40B4-BE49-F238E27FC236}">
                <a16:creationId xmlns:a16="http://schemas.microsoft.com/office/drawing/2014/main" id="{7BCFB9C7-24D7-8D41-6757-53B6C3C219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71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>
            <a:extLst>
              <a:ext uri="{FF2B5EF4-FFF2-40B4-BE49-F238E27FC236}">
                <a16:creationId xmlns:a16="http://schemas.microsoft.com/office/drawing/2014/main" id="{65222CE7-2135-AC9C-F6B4-77A6625D5C8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fld id="{9888285A-A3ED-594B-BD8B-5DC43059AD96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6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1987" name="Text Box 1">
            <a:extLst>
              <a:ext uri="{FF2B5EF4-FFF2-40B4-BE49-F238E27FC236}">
                <a16:creationId xmlns:a16="http://schemas.microsoft.com/office/drawing/2014/main" id="{0F9767DB-2353-5027-4EC3-5C1191EC69B1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Text Box 2">
            <a:extLst>
              <a:ext uri="{FF2B5EF4-FFF2-40B4-BE49-F238E27FC236}">
                <a16:creationId xmlns:a16="http://schemas.microsoft.com/office/drawing/2014/main" id="{04A627D1-1925-3C08-3515-6DCDB2FC12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71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>
            <a:extLst>
              <a:ext uri="{FF2B5EF4-FFF2-40B4-BE49-F238E27FC236}">
                <a16:creationId xmlns:a16="http://schemas.microsoft.com/office/drawing/2014/main" id="{20C0FBC9-A51F-334B-7DE5-5F0DC5082A3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fld id="{07BCD308-E81C-ED4C-A3B4-45797FA6F63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7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Text Box 1">
            <a:extLst>
              <a:ext uri="{FF2B5EF4-FFF2-40B4-BE49-F238E27FC236}">
                <a16:creationId xmlns:a16="http://schemas.microsoft.com/office/drawing/2014/main" id="{6D2C9805-B545-FCBC-C7C4-15F47075690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Text Box 2">
            <a:extLst>
              <a:ext uri="{FF2B5EF4-FFF2-40B4-BE49-F238E27FC236}">
                <a16:creationId xmlns:a16="http://schemas.microsoft.com/office/drawing/2014/main" id="{10023BC1-ACA7-CBB2-09AA-C0BDAD7AE61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71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>
            <a:extLst>
              <a:ext uri="{FF2B5EF4-FFF2-40B4-BE49-F238E27FC236}">
                <a16:creationId xmlns:a16="http://schemas.microsoft.com/office/drawing/2014/main" id="{432285A7-1585-3016-FB04-4CADEF07405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fld id="{E4BB5CEF-3892-444E-9842-00282A6CE821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8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8131" name="Text Box 1">
            <a:extLst>
              <a:ext uri="{FF2B5EF4-FFF2-40B4-BE49-F238E27FC236}">
                <a16:creationId xmlns:a16="http://schemas.microsoft.com/office/drawing/2014/main" id="{E8685ACD-15F9-05D1-CF80-F6B2BE0D82B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Text Box 2">
            <a:extLst>
              <a:ext uri="{FF2B5EF4-FFF2-40B4-BE49-F238E27FC236}">
                <a16:creationId xmlns:a16="http://schemas.microsoft.com/office/drawing/2014/main" id="{05A58213-249F-6935-EA6D-2E92F795060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71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>
            <a:extLst>
              <a:ext uri="{FF2B5EF4-FFF2-40B4-BE49-F238E27FC236}">
                <a16:creationId xmlns:a16="http://schemas.microsoft.com/office/drawing/2014/main" id="{B948DCF4-D2F7-BD53-A23B-67AB6822691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fld id="{11C762C2-FE15-8A46-8EAB-C8D526B7CFAD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/>
              <a:t>10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50179" name="Text Box 1">
            <a:extLst>
              <a:ext uri="{FF2B5EF4-FFF2-40B4-BE49-F238E27FC236}">
                <a16:creationId xmlns:a16="http://schemas.microsoft.com/office/drawing/2014/main" id="{BCC23AEB-9689-3AEE-1B60-325D1147D569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54063"/>
            <a:ext cx="6616700" cy="372268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Text Box 2">
            <a:extLst>
              <a:ext uri="{FF2B5EF4-FFF2-40B4-BE49-F238E27FC236}">
                <a16:creationId xmlns:a16="http://schemas.microsoft.com/office/drawing/2014/main" id="{02589CA8-B96C-F0A5-2046-A28D82E0D9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7188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/>
          </a:bodyPr>
          <a:lstStyle/>
          <a:p>
            <a:r>
              <a:rPr lang="en-US" sz="2800" dirty="0"/>
              <a:t>Further neural network architectures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i="1" dirty="0"/>
              <a:t>NLP in one day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>
            <a:extLst>
              <a:ext uri="{FF2B5EF4-FFF2-40B4-BE49-F238E27FC236}">
                <a16:creationId xmlns:a16="http://schemas.microsoft.com/office/drawing/2014/main" id="{D5DEF151-C160-8B3D-C274-55E707B1B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0" y="839052"/>
            <a:ext cx="9470116" cy="517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56" name="Text Box 4">
            <a:extLst>
              <a:ext uri="{FF2B5EF4-FFF2-40B4-BE49-F238E27FC236}">
                <a16:creationId xmlns:a16="http://schemas.microsoft.com/office/drawing/2014/main" id="{7F13753A-6097-2C12-F5E2-E1FEE4825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3796" y="6194376"/>
            <a:ext cx="5624513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446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eaLnBrk="1"/>
            <a:r>
              <a:rPr lang="en-GB" altLang="en-US" sz="1400" dirty="0">
                <a:solidFill>
                  <a:srgbClr val="000000"/>
                </a:solidFill>
              </a:rPr>
              <a:t>Image: Alex Graves, Supervised sequence labelling. Springer.  2012.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12198-326D-8C94-042E-5D459998BAAC}"/>
              </a:ext>
            </a:extLst>
          </p:cNvPr>
          <p:cNvSpPr txBox="1">
            <a:spLocks/>
          </p:cNvSpPr>
          <p:nvPr/>
        </p:nvSpPr>
        <p:spPr>
          <a:xfrm>
            <a:off x="480000" y="216096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A2D50"/>
                </a:solidFill>
                <a:latin typeface="+mj-lt"/>
                <a:ea typeface="+mj-ea"/>
                <a:cs typeface="Impact"/>
              </a:defRPr>
            </a:lvl1pPr>
          </a:lstStyle>
          <a:p>
            <a:r>
              <a:rPr lang="en-US" dirty="0"/>
              <a:t>LSTM selectively forgets and remembers information at each step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37EBEC-621B-14A3-4A75-AD058904BBCE}"/>
              </a:ext>
            </a:extLst>
          </p:cNvPr>
          <p:cNvSpPr txBox="1"/>
          <p:nvPr/>
        </p:nvSpPr>
        <p:spPr>
          <a:xfrm>
            <a:off x="8003177" y="6001544"/>
            <a:ext cx="2429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Jurafsky</a:t>
            </a:r>
            <a:r>
              <a:rPr lang="en-US" sz="1400" dirty="0"/>
              <a:t> and Martin, Fig. 9.14)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21AF0-5798-8EED-9A40-25601603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28800"/>
            <a:ext cx="8178800" cy="3200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8BB1BB-77FD-24FD-00C9-1EEEFE8487C8}"/>
              </a:ext>
            </a:extLst>
          </p:cNvPr>
          <p:cNvSpPr/>
          <p:nvPr/>
        </p:nvSpPr>
        <p:spPr bwMode="auto">
          <a:xfrm>
            <a:off x="2711624" y="5101783"/>
            <a:ext cx="1512168" cy="7920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1600" dirty="0"/>
              <a:t>Simple feedforward unit</a:t>
            </a:r>
            <a:endParaRPr lang="en-US" sz="1600" baseline="-25000" dirty="0">
              <a:latin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2E3206-1682-4848-731F-E12F9076D96E}"/>
              </a:ext>
            </a:extLst>
          </p:cNvPr>
          <p:cNvSpPr/>
          <p:nvPr/>
        </p:nvSpPr>
        <p:spPr bwMode="auto">
          <a:xfrm>
            <a:off x="4727848" y="5145452"/>
            <a:ext cx="1512168" cy="7920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1600" dirty="0"/>
              <a:t>Recurrent unit</a:t>
            </a:r>
            <a:endParaRPr lang="en-US" sz="1600" baseline="-25000" dirty="0">
              <a:latin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AA39C2-3E3D-7ADC-AB08-1A66CAC96299}"/>
              </a:ext>
            </a:extLst>
          </p:cNvPr>
          <p:cNvSpPr/>
          <p:nvPr/>
        </p:nvSpPr>
        <p:spPr bwMode="auto">
          <a:xfrm>
            <a:off x="6960096" y="5101783"/>
            <a:ext cx="2160240" cy="7920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1600" dirty="0"/>
              <a:t>LSTM unit – as with the others, it is self-contained - modular</a:t>
            </a:r>
            <a:endParaRPr lang="en-US" sz="1600" baseline="-2500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6C7341-7B77-B20B-EEDB-32195C58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see these as different processing units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5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024C-E7E1-16B9-F035-0449120F4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92032"/>
            <a:ext cx="11232000" cy="720000"/>
          </a:xfrm>
        </p:spPr>
        <p:txBody>
          <a:bodyPr/>
          <a:lstStyle/>
          <a:p>
            <a:r>
              <a:rPr lang="en-US" dirty="0"/>
              <a:t>Other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253FB-FEF9-7B5A-A2F9-22052717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081177"/>
            <a:ext cx="6763648" cy="3520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C7D218-5C0B-0B08-4E3A-E68D10515D37}"/>
              </a:ext>
            </a:extLst>
          </p:cNvPr>
          <p:cNvSpPr txBox="1"/>
          <p:nvPr/>
        </p:nvSpPr>
        <p:spPr>
          <a:xfrm>
            <a:off x="480000" y="5340951"/>
            <a:ext cx="2429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Jurafsky</a:t>
            </a:r>
            <a:r>
              <a:rPr lang="en-US" sz="1400" dirty="0"/>
              <a:t> and Martin, Fig. 7.11)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67C1E69-6CCE-8CE6-4471-7274C96921F6}"/>
              </a:ext>
            </a:extLst>
          </p:cNvPr>
          <p:cNvSpPr/>
          <p:nvPr/>
        </p:nvSpPr>
        <p:spPr bwMode="auto">
          <a:xfrm>
            <a:off x="4299600" y="4294203"/>
            <a:ext cx="2642621" cy="14873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sz="1600" dirty="0"/>
              <a:t>Up to now, our networks have consisted of </a:t>
            </a:r>
            <a:r>
              <a:rPr lang="en-US" sz="1600" b="1" i="1" dirty="0"/>
              <a:t>dense</a:t>
            </a:r>
            <a:r>
              <a:rPr lang="en-US" sz="1600" dirty="0"/>
              <a:t> layers where all neurons in one layer are connected to all neurons in the following layer</a:t>
            </a:r>
            <a:endParaRPr kumimoji="0" 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59781CE-15C1-6C77-10DC-0DF9C4D6F235}"/>
              </a:ext>
            </a:extLst>
          </p:cNvPr>
          <p:cNvSpPr/>
          <p:nvPr/>
        </p:nvSpPr>
        <p:spPr bwMode="auto">
          <a:xfrm>
            <a:off x="480000" y="3625129"/>
            <a:ext cx="2429831" cy="89755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sz="1600" dirty="0"/>
              <a:t>What about </a:t>
            </a:r>
            <a:r>
              <a:rPr lang="en-US" sz="1600" b="1" i="1" dirty="0"/>
              <a:t>sequential information</a:t>
            </a:r>
            <a:r>
              <a:rPr lang="en-US" sz="1600" dirty="0"/>
              <a:t>? Surely this is important in language?</a:t>
            </a:r>
            <a:endParaRPr kumimoji="0" 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0755F-3C10-B295-32A7-A2C853FBCB37}"/>
              </a:ext>
            </a:extLst>
          </p:cNvPr>
          <p:cNvSpPr txBox="1"/>
          <p:nvPr/>
        </p:nvSpPr>
        <p:spPr>
          <a:xfrm>
            <a:off x="7796463" y="1564105"/>
            <a:ext cx="42110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design network topologies different neural processing units to increase the efficiency and representational power of our layers: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regions of input or hidden layers to single nodes in the next layer (</a:t>
            </a:r>
            <a:r>
              <a:rPr lang="en-US" b="1" i="1" dirty="0"/>
              <a:t>locally connected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features from one region that can be applied to others (</a:t>
            </a:r>
            <a:r>
              <a:rPr lang="en-US" b="1" i="1" dirty="0"/>
              <a:t>convoluting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Carry over information from one step to the next (</a:t>
            </a:r>
            <a:r>
              <a:rPr lang="en-US" b="1" i="1" dirty="0"/>
              <a:t>memory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Updating our weights becomes more complicated!</a:t>
            </a:r>
          </a:p>
        </p:txBody>
      </p:sp>
    </p:spTree>
    <p:extLst>
      <p:ext uri="{BB962C8B-B14F-4D97-AF65-F5344CB8AC3E}">
        <p14:creationId xmlns:p14="http://schemas.microsoft.com/office/powerpoint/2010/main" val="5921612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0D1AB639-548B-D9BB-E5A8-2E4F8929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169" y="6331925"/>
            <a:ext cx="68167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eaLnBrk="1"/>
            <a:r>
              <a:rPr lang="en-GB" altLang="en-US" dirty="0">
                <a:solidFill>
                  <a:srgbClr val="000000"/>
                </a:solidFill>
              </a:rPr>
              <a:t>From the GIMP manual, V2.8, https://</a:t>
            </a:r>
            <a:r>
              <a:rPr lang="en-GB" altLang="en-US" dirty="0" err="1">
                <a:solidFill>
                  <a:srgbClr val="000000"/>
                </a:solidFill>
              </a:rPr>
              <a:t>docs.gimp.org</a:t>
            </a:r>
            <a:r>
              <a:rPr lang="en-GB" altLang="en-US" dirty="0">
                <a:solidFill>
                  <a:srgbClr val="000000"/>
                </a:solidFill>
              </a:rPr>
              <a:t>/</a:t>
            </a:r>
            <a:r>
              <a:rPr lang="en-GB" altLang="en-US" dirty="0" err="1">
                <a:solidFill>
                  <a:srgbClr val="000000"/>
                </a:solidFill>
              </a:rPr>
              <a:t>en</a:t>
            </a:r>
            <a:r>
              <a:rPr lang="en-GB" altLang="en-US" dirty="0">
                <a:solidFill>
                  <a:srgbClr val="000000"/>
                </a:solidFill>
              </a:rPr>
              <a:t>/</a:t>
            </a:r>
            <a:r>
              <a:rPr lang="en-GB" altLang="en-US" dirty="0" err="1">
                <a:solidFill>
                  <a:srgbClr val="000000"/>
                </a:solidFill>
              </a:rPr>
              <a:t>index.html</a:t>
            </a:r>
            <a:endParaRPr lang="en-GB" altLang="en-US" dirty="0">
              <a:solidFill>
                <a:srgbClr val="000000"/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2E9CF85-F543-B9B2-AEF2-7754EC37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9" y="899999"/>
            <a:ext cx="10528895" cy="536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3A688-8767-7E90-BDF9-C5C49BCB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Convolution - sharpening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id="{9CB5997A-EB7B-DFB8-41C0-DE427CF8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3591" y="6331925"/>
            <a:ext cx="68167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eaLnBrk="1"/>
            <a:r>
              <a:rPr lang="en-GB" altLang="en-US" dirty="0">
                <a:solidFill>
                  <a:srgbClr val="000000"/>
                </a:solidFill>
              </a:rPr>
              <a:t>From the GIMP manual, V2.8, https://</a:t>
            </a:r>
            <a:r>
              <a:rPr lang="en-GB" altLang="en-US" dirty="0" err="1">
                <a:solidFill>
                  <a:srgbClr val="000000"/>
                </a:solidFill>
              </a:rPr>
              <a:t>docs.gimp.org</a:t>
            </a:r>
            <a:r>
              <a:rPr lang="en-GB" altLang="en-US" dirty="0">
                <a:solidFill>
                  <a:srgbClr val="000000"/>
                </a:solidFill>
              </a:rPr>
              <a:t>/</a:t>
            </a:r>
            <a:r>
              <a:rPr lang="en-GB" altLang="en-US" dirty="0" err="1">
                <a:solidFill>
                  <a:srgbClr val="000000"/>
                </a:solidFill>
              </a:rPr>
              <a:t>en</a:t>
            </a:r>
            <a:r>
              <a:rPr lang="en-GB" altLang="en-US" dirty="0">
                <a:solidFill>
                  <a:srgbClr val="000000"/>
                </a:solidFill>
              </a:rPr>
              <a:t>/</a:t>
            </a:r>
            <a:r>
              <a:rPr lang="en-GB" altLang="en-US" dirty="0" err="1">
                <a:solidFill>
                  <a:srgbClr val="000000"/>
                </a:solidFill>
              </a:rPr>
              <a:t>index.html</a:t>
            </a:r>
            <a:endParaRPr lang="en-GB" altLang="en-US" dirty="0">
              <a:solidFill>
                <a:srgbClr val="0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F90A676-DA46-67AA-DECB-02A42E90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0" y="865586"/>
            <a:ext cx="10913905" cy="542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180391-4C31-DA14-19A1-5BCE24B0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Convolution - blurring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CFA19ABE-DF54-FDD5-436D-B5D187DE1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2174" y="6331925"/>
            <a:ext cx="68167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eaLnBrk="1"/>
            <a:r>
              <a:rPr lang="en-GB" altLang="en-US" dirty="0">
                <a:solidFill>
                  <a:srgbClr val="000000"/>
                </a:solidFill>
              </a:rPr>
              <a:t>From the GIMP manual, V2.8, https://</a:t>
            </a:r>
            <a:r>
              <a:rPr lang="en-GB" altLang="en-US" dirty="0" err="1">
                <a:solidFill>
                  <a:srgbClr val="000000"/>
                </a:solidFill>
              </a:rPr>
              <a:t>docs.gimp.org</a:t>
            </a:r>
            <a:r>
              <a:rPr lang="en-GB" altLang="en-US" dirty="0">
                <a:solidFill>
                  <a:srgbClr val="000000"/>
                </a:solidFill>
              </a:rPr>
              <a:t>/</a:t>
            </a:r>
            <a:r>
              <a:rPr lang="en-GB" altLang="en-US" dirty="0" err="1">
                <a:solidFill>
                  <a:srgbClr val="000000"/>
                </a:solidFill>
              </a:rPr>
              <a:t>en</a:t>
            </a:r>
            <a:r>
              <a:rPr lang="en-GB" altLang="en-US" dirty="0">
                <a:solidFill>
                  <a:srgbClr val="000000"/>
                </a:solidFill>
              </a:rPr>
              <a:t>/</a:t>
            </a:r>
            <a:r>
              <a:rPr lang="en-GB" altLang="en-US" dirty="0" err="1">
                <a:solidFill>
                  <a:srgbClr val="000000"/>
                </a:solidFill>
              </a:rPr>
              <a:t>index.html</a:t>
            </a:r>
            <a:endParaRPr lang="en-GB" altLang="en-US" dirty="0">
              <a:solidFill>
                <a:srgbClr val="000000"/>
              </a:solidFill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E14F7B8-68D9-E5F3-15F3-F3F9135FB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9" y="899999"/>
            <a:ext cx="10790897" cy="539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B3421A-994C-0690-DFE1-1F3A2FAA5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Convolution - edge detection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3947C6B5-06F9-799A-4763-1882A39B5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9" y="899999"/>
            <a:ext cx="10697337" cy="579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3" name="Text Box 3">
            <a:extLst>
              <a:ext uri="{FF2B5EF4-FFF2-40B4-BE49-F238E27FC236}">
                <a16:creationId xmlns:a16="http://schemas.microsoft.com/office/drawing/2014/main" id="{512B2A00-53D2-4669-5761-FE610940D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98" y="6076337"/>
            <a:ext cx="42005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668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eaLnBrk="1"/>
            <a:r>
              <a:rPr lang="en-GB" altLang="en-US" sz="1200" dirty="0">
                <a:solidFill>
                  <a:srgbClr val="000000"/>
                </a:solidFill>
              </a:rPr>
              <a:t>Credit: A Sensitivity Analysis of (and Practitioners' Guide to)</a:t>
            </a:r>
          </a:p>
          <a:p>
            <a:pPr eaLnBrk="1"/>
            <a:r>
              <a:rPr lang="en-GB" altLang="en-US" sz="1200" dirty="0">
                <a:solidFill>
                  <a:srgbClr val="000000"/>
                </a:solidFill>
              </a:rPr>
              <a:t>Convolutional Neural Networks for Sentence Classification</a:t>
            </a:r>
          </a:p>
          <a:p>
            <a:pPr eaLnBrk="1"/>
            <a:r>
              <a:rPr lang="en-GB" altLang="en-US" sz="1200" dirty="0">
                <a:solidFill>
                  <a:srgbClr val="000000"/>
                </a:solidFill>
              </a:rPr>
              <a:t>Ye Zhang, Byron Wallace. https://</a:t>
            </a:r>
            <a:r>
              <a:rPr lang="en-GB" altLang="en-US" sz="1200" dirty="0" err="1">
                <a:solidFill>
                  <a:srgbClr val="000000"/>
                </a:solidFill>
              </a:rPr>
              <a:t>arxiv.org</a:t>
            </a:r>
            <a:r>
              <a:rPr lang="en-GB" altLang="en-US" sz="1200" dirty="0">
                <a:solidFill>
                  <a:srgbClr val="000000"/>
                </a:solidFill>
              </a:rPr>
              <a:t>/abs/1510.03820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29F74-F929-3EEB-E051-AB708C6F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Applying convolution to text with CNNs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FCA29E-0DF7-C5BF-CE9A-174DF9425E53}"/>
              </a:ext>
            </a:extLst>
          </p:cNvPr>
          <p:cNvSpPr txBox="1"/>
          <p:nvPr/>
        </p:nvSpPr>
        <p:spPr>
          <a:xfrm>
            <a:off x="7804159" y="5229281"/>
            <a:ext cx="2338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Jurafsky</a:t>
            </a:r>
            <a:r>
              <a:rPr lang="en-US" sz="1400" dirty="0"/>
              <a:t> and Martin, Fig. 9.3)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6C20ED-6B0D-EDB8-A66A-47EC22545A7D}"/>
              </a:ext>
            </a:extLst>
          </p:cNvPr>
          <p:cNvGrpSpPr/>
          <p:nvPr/>
        </p:nvGrpSpPr>
        <p:grpSpPr>
          <a:xfrm>
            <a:off x="479999" y="1008648"/>
            <a:ext cx="9662621" cy="4201026"/>
            <a:chOff x="1949450" y="1790700"/>
            <a:chExt cx="8293100" cy="3276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262069-9B3F-5406-E6C7-909BCCAFB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9450" y="1790700"/>
              <a:ext cx="8293100" cy="32766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0A21E8A-480D-F897-EE22-452B5ECB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600" y="2060848"/>
              <a:ext cx="2832100" cy="101600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F3770EE5-5701-D8F9-6F4F-17F23961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Recurrent neural network (RNN)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D82049-7214-C1F8-CBF7-B6244615F662}"/>
              </a:ext>
            </a:extLst>
          </p:cNvPr>
          <p:cNvSpPr/>
          <p:nvPr/>
        </p:nvSpPr>
        <p:spPr bwMode="auto">
          <a:xfrm>
            <a:off x="1773511" y="5190662"/>
            <a:ext cx="2642621" cy="148733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n-US" sz="1600" dirty="0"/>
              <a:t>To take account of sequential information, we could feed in the output from the previous step to each new step</a:t>
            </a:r>
            <a:endParaRPr kumimoji="0" 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D9B5-A11A-8428-AA40-20B7EEAA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RNN: the signals degrade over time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66003DA5-E8C1-4B14-682A-DDDCC91B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0" y="899999"/>
            <a:ext cx="10192011" cy="5382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8" name="Text Box 4">
            <a:extLst>
              <a:ext uri="{FF2B5EF4-FFF2-40B4-BE49-F238E27FC236}">
                <a16:creationId xmlns:a16="http://schemas.microsoft.com/office/drawing/2014/main" id="{A654AB87-37CF-1819-9D57-B91BAA41E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7498" y="6353873"/>
            <a:ext cx="5624513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446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eaLnBrk="1"/>
            <a:r>
              <a:rPr lang="en-GB" altLang="en-US" sz="1400" dirty="0">
                <a:solidFill>
                  <a:srgbClr val="000000"/>
                </a:solidFill>
              </a:rPr>
              <a:t>Image: Alex Graves, Supervised sequence labelling. Springer.  2012.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EA7D3-C7D1-8E92-13AB-E97951B77ADF}"/>
              </a:ext>
            </a:extLst>
          </p:cNvPr>
          <p:cNvSpPr txBox="1"/>
          <p:nvPr/>
        </p:nvSpPr>
        <p:spPr>
          <a:xfrm>
            <a:off x="9540170" y="6370223"/>
            <a:ext cx="2429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Jurafsky</a:t>
            </a:r>
            <a:r>
              <a:rPr lang="en-US" sz="1400" dirty="0"/>
              <a:t> and Martin, Fig. 9.13)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24F4A9-36DB-C7EF-1BEF-23F0948C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31" y="2557112"/>
            <a:ext cx="8855968" cy="364392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353D7E-7F1E-15A7-29CD-B2214AA8879A}"/>
              </a:ext>
            </a:extLst>
          </p:cNvPr>
          <p:cNvSpPr/>
          <p:nvPr/>
        </p:nvSpPr>
        <p:spPr bwMode="auto">
          <a:xfrm>
            <a:off x="665747" y="1794531"/>
            <a:ext cx="2880320" cy="7307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1600" dirty="0"/>
              <a:t>Context </a:t>
            </a:r>
            <a:r>
              <a:rPr lang="en-US" sz="1600" b="1" dirty="0"/>
              <a:t>c</a:t>
            </a:r>
            <a:r>
              <a:rPr lang="en-US" sz="1600" dirty="0"/>
              <a:t> and hidden state </a:t>
            </a:r>
            <a:r>
              <a:rPr lang="en-US" sz="1600" b="1" dirty="0"/>
              <a:t>h</a:t>
            </a:r>
            <a:r>
              <a:rPr lang="en-US" sz="1600" dirty="0"/>
              <a:t> vectors are passed through from previous step</a:t>
            </a:r>
            <a:endParaRPr lang="en-US" sz="1600" baseline="-25000" dirty="0">
              <a:latin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24D2B2-6A92-3DAA-AAFD-9B82FA0AEBFB}"/>
              </a:ext>
            </a:extLst>
          </p:cNvPr>
          <p:cNvSpPr/>
          <p:nvPr/>
        </p:nvSpPr>
        <p:spPr bwMode="auto">
          <a:xfrm>
            <a:off x="700229" y="2669281"/>
            <a:ext cx="2880320" cy="7920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1600" b="1" dirty="0"/>
              <a:t>Forget</a:t>
            </a:r>
            <a:r>
              <a:rPr lang="en-US" sz="1600" dirty="0"/>
              <a:t> gate </a:t>
            </a:r>
            <a:r>
              <a:rPr lang="en-US" sz="1600" b="1" dirty="0"/>
              <a:t>f </a:t>
            </a:r>
            <a:r>
              <a:rPr lang="en-US" sz="1600" dirty="0"/>
              <a:t>deletes information from the context no longer needed</a:t>
            </a:r>
            <a:endParaRPr lang="en-US" sz="1600" baseline="-25000" dirty="0">
              <a:latin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895AF2-83F1-1889-10FE-248BFE5A2DEC}"/>
              </a:ext>
            </a:extLst>
          </p:cNvPr>
          <p:cNvSpPr/>
          <p:nvPr/>
        </p:nvSpPr>
        <p:spPr bwMode="auto">
          <a:xfrm>
            <a:off x="711250" y="3571037"/>
            <a:ext cx="2880320" cy="7920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1600" b="1" dirty="0"/>
              <a:t>Add</a:t>
            </a:r>
            <a:r>
              <a:rPr lang="en-US" sz="1600" dirty="0"/>
              <a:t> gate </a:t>
            </a:r>
            <a:r>
              <a:rPr lang="en-US" sz="1600" b="1" dirty="0"/>
              <a:t>g </a:t>
            </a:r>
            <a:r>
              <a:rPr lang="en-US" sz="1600" dirty="0"/>
              <a:t>selects information to add to the current context</a:t>
            </a:r>
            <a:endParaRPr lang="en-US" sz="1600" baseline="-25000" dirty="0">
              <a:latin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BE6A2E-4354-4CAE-D558-7C47CF71D858}"/>
              </a:ext>
            </a:extLst>
          </p:cNvPr>
          <p:cNvSpPr/>
          <p:nvPr/>
        </p:nvSpPr>
        <p:spPr bwMode="auto">
          <a:xfrm>
            <a:off x="731398" y="5117553"/>
            <a:ext cx="2880320" cy="12526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en-US" sz="1600" b="1" dirty="0"/>
              <a:t>Output </a:t>
            </a:r>
            <a:r>
              <a:rPr lang="en-US" sz="1600" dirty="0"/>
              <a:t>gate</a:t>
            </a:r>
            <a:r>
              <a:rPr lang="en-US" sz="1600" b="1" dirty="0"/>
              <a:t> o </a:t>
            </a:r>
            <a:r>
              <a:rPr lang="en-US" sz="1600" dirty="0"/>
              <a:t>selects what information is required for the current hidden state (not future ones, which were dealt with above)</a:t>
            </a:r>
            <a:endParaRPr lang="en-US" sz="1600" baseline="-2500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CE0FE2-BF6B-5AB6-1139-AAB56FC8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Long Short Term Memory (LSTM)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CC34E-BEF4-97EB-3077-BF50BBCD6C3D}"/>
              </a:ext>
            </a:extLst>
          </p:cNvPr>
          <p:cNvSpPr txBox="1"/>
          <p:nvPr/>
        </p:nvSpPr>
        <p:spPr>
          <a:xfrm>
            <a:off x="480000" y="809613"/>
            <a:ext cx="8068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can overcome the decay of RNNs by learning what we should forget and</a:t>
            </a:r>
          </a:p>
          <a:p>
            <a:r>
              <a:rPr lang="en-US" sz="2000" dirty="0"/>
              <a:t>what we should remember at each step</a:t>
            </a:r>
          </a:p>
        </p:txBody>
      </p:sp>
    </p:spTree>
    <p:extLst>
      <p:ext uri="{BB962C8B-B14F-4D97-AF65-F5344CB8AC3E}">
        <p14:creationId xmlns:p14="http://schemas.microsoft.com/office/powerpoint/2010/main" val="3934586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10468</TotalTime>
  <Words>489</Words>
  <Application>Microsoft Macintosh PowerPoint</Application>
  <PresentationFormat>Widescreen</PresentationFormat>
  <Paragraphs>52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</vt:lpstr>
      <vt:lpstr>Times New Roman</vt:lpstr>
      <vt:lpstr>KCL CTEL presentation template_180112</vt:lpstr>
      <vt:lpstr>Further neural network architectures  NLP in one day</vt:lpstr>
      <vt:lpstr>Other architectures</vt:lpstr>
      <vt:lpstr>Convolution - sharpening</vt:lpstr>
      <vt:lpstr>Convolution - blurring</vt:lpstr>
      <vt:lpstr>Convolution - edge detection</vt:lpstr>
      <vt:lpstr>Applying convolution to text with CNNs</vt:lpstr>
      <vt:lpstr>Recurrent neural network (RNN)</vt:lpstr>
      <vt:lpstr>RNN: the signals degrade over time  </vt:lpstr>
      <vt:lpstr>Long Short Term Memory (LSTM) </vt:lpstr>
      <vt:lpstr>PowerPoint Presentation</vt:lpstr>
      <vt:lpstr>We can see these as different processing units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173</cp:revision>
  <dcterms:created xsi:type="dcterms:W3CDTF">2018-06-13T12:38:06Z</dcterms:created>
  <dcterms:modified xsi:type="dcterms:W3CDTF">2024-10-22T16:04:41Z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